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融资额</c:v>
                </c:pt>
              </c:strCache>
            </c:strRef>
          </c:tx>
          <c:spPr>
            <a:solidFill>
              <a:srgbClr val="0E7C8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300" u="none">
                    <a:solidFill>
                      <a:srgbClr val="0B1437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2024 (129笔)</c:v>
                  </c:pt>
                  <c:pt idx="1">
                    <c:v>2025 (140笔)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23</c:v>
                </c:pt>
                <c:pt idx="1">
                  <c:v>48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300" u="none">
                  <a:solidFill>
                    <a:srgbClr val="0B1437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B6B7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60"/>
          <c:min val="0"/>
        </c:scaling>
        <c:delete val="0"/>
        <c:axPos val="l"/>
        <c:majorGridlines>
          <c:spPr>
            <a:ln w="6350" cap="flat">
              <a:solidFill>
                <a:srgbClr val="D6DEE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B6B7E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052560" y="-1463040"/>
            <a:ext cx="4572000" cy="4572000"/>
          </a:xfrm>
          <a:prstGeom prst="ellipse">
            <a:avLst/>
          </a:prstGeom>
          <a:solidFill>
            <a:srgbClr val="141E46"/>
          </a:solidFill>
          <a:ln w="12700">
            <a:solidFill>
              <a:srgbClr val="0E7C8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966960" y="-548640"/>
            <a:ext cx="2743200" cy="2743200"/>
          </a:xfrm>
          <a:prstGeom prst="ellipse">
            <a:avLst/>
          </a:prstGeom>
          <a:solidFill>
            <a:srgbClr val="0F2150"/>
          </a:solidFill>
          <a:ln w="12700">
            <a:solidFill>
              <a:srgbClr val="22B8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789920" y="274320"/>
            <a:ext cx="1097280" cy="1097280"/>
          </a:xfrm>
          <a:prstGeom prst="ellipse">
            <a:avLst/>
          </a:prstGeom>
          <a:solidFill>
            <a:srgbClr val="22B8C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7373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决策简报 · EXECUTIVE DECISION BRIEF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2194560"/>
            <a:ext cx="89611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脑科学 · 神经工程 · 脑机接口</a:t>
            </a:r>
            <a:endParaRPr lang="en-US" sz="36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面向 CIO/CTO 的战略决策简报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548640" y="4114800"/>
            <a:ext cx="2926080" cy="0"/>
          </a:xfrm>
          <a:prstGeom prst="line">
            <a:avLst/>
          </a:prstGeom>
          <a:noFill/>
          <a:ln w="25400">
            <a:solidFill>
              <a:srgbClr val="0E7C8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429768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成熟度研判 · 竞争格局 · 市场资本 · 合规要点 · 风险矩阵 · 行动路线图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493776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E90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研究区间 2024–2026 · 编制 2026年6月 · 关键事实已交叉核验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BOTTOM LINE UP FRONT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一页纸结论：六个判断与决策含义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1828800" cy="310896"/>
          </a:xfrm>
          <a:prstGeom prst="rect">
            <a:avLst/>
          </a:prstGeom>
          <a:solidFill>
            <a:srgbClr val="0B1437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判断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423160" y="1463040"/>
            <a:ext cx="5486400" cy="310896"/>
          </a:xfrm>
          <a:prstGeom prst="rect">
            <a:avLst/>
          </a:prstGeom>
          <a:solidFill>
            <a:srgbClr val="0B1437"/>
          </a:solidFill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事实依据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955280" y="1463040"/>
            <a:ext cx="3703320" cy="310896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决策含义（So-What）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" y="1773936"/>
            <a:ext cx="11091672" cy="758952"/>
          </a:xfrm>
          <a:prstGeom prst="rect">
            <a:avLst/>
          </a:prstGeom>
          <a:solidFill>
            <a:srgbClr val="FFFFFF"/>
          </a:solidFill>
          <a:ln w="6350">
            <a:solidFill>
              <a:srgbClr val="D6DE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773936"/>
            <a:ext cx="1783080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格局已变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468880" y="1773936"/>
            <a:ext cx="5440680" cy="758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中国 NEO 成为全球首个获批商用侵入式 BCI（NMPA 2026.3）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8001000" y="1773936"/>
            <a:ext cx="3611880" cy="758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监管首发权旁落，标准与生态主导权之争提前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48640" y="2532888"/>
            <a:ext cx="11091672" cy="758952"/>
          </a:xfrm>
          <a:prstGeom prst="rect">
            <a:avLst/>
          </a:prstGeom>
          <a:solidFill>
            <a:srgbClr val="F1F5F9"/>
          </a:solidFill>
          <a:ln w="6350">
            <a:solidFill>
              <a:srgbClr val="D6DE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532888"/>
            <a:ext cx="1783080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科学验证期已过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468880" y="2532888"/>
            <a:ext cx="5440680" cy="758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言语/运动解码 2025 年多点突破，技术「能工作」已证实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8001000" y="2532888"/>
            <a:ext cx="3611880" cy="758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竞争焦点转向规模化、合规与可报销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48640" y="3291840"/>
            <a:ext cx="11091672" cy="758952"/>
          </a:xfrm>
          <a:prstGeom prst="rect">
            <a:avLst/>
          </a:prstGeom>
          <a:solidFill>
            <a:srgbClr val="FFFFFF"/>
          </a:solidFill>
          <a:ln w="6350">
            <a:solidFill>
              <a:srgbClr val="D6DEE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3291840"/>
            <a:ext cx="1783080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资本高度集中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468880" y="3291840"/>
            <a:ext cx="5440680" cy="758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行业融资 2024 23 亿→2025 48 亿美元，头部独占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8001000" y="3291840"/>
            <a:ext cx="3611880" cy="758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单点临床失败即可能拖累全行业，投资需分散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4050792"/>
            <a:ext cx="11091672" cy="758952"/>
          </a:xfrm>
          <a:prstGeom prst="rect">
            <a:avLst/>
          </a:prstGeom>
          <a:solidFill>
            <a:srgbClr val="F1F5F9"/>
          </a:solidFill>
          <a:ln w="6350">
            <a:solidFill>
              <a:srgbClr val="D6DEE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4360" y="4050792"/>
            <a:ext cx="1783080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商业化沿低风险先行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468880" y="4050792"/>
            <a:ext cx="5440680" cy="758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表面/硬膜外/介入路线率先落地，侵入式仍需长期验证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8001000" y="4050792"/>
            <a:ext cx="3611880" cy="758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近期可落地场景集中在医疗康复，非消费级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548640" y="4809744"/>
            <a:ext cx="11091672" cy="758952"/>
          </a:xfrm>
          <a:prstGeom prst="rect">
            <a:avLst/>
          </a:prstGeom>
          <a:solidFill>
            <a:srgbClr val="FFFFFF"/>
          </a:solidFill>
          <a:ln w="6350">
            <a:solidFill>
              <a:srgbClr val="D6DEE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809744"/>
            <a:ext cx="1783080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报销是关键缺口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468880" y="4809744"/>
            <a:ext cx="5440680" cy="758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植入式 BCI 尚无 CMS/支付方编码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8001000" y="4809744"/>
            <a:ext cx="3611880" cy="758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商业模式不确定性高于技术不确定性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548640" y="5568696"/>
            <a:ext cx="11091672" cy="758952"/>
          </a:xfrm>
          <a:prstGeom prst="rect">
            <a:avLst/>
          </a:prstGeom>
          <a:solidFill>
            <a:srgbClr val="F1F5F9"/>
          </a:solidFill>
          <a:ln w="6350">
            <a:solidFill>
              <a:srgbClr val="D6DEE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" y="5568696"/>
            <a:ext cx="1783080" cy="7589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国家投入分化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468880" y="5568696"/>
            <a:ext cx="5440680" cy="758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中国产业政策加速（2030 目标）vs 美国 BRAIN 经费收缩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8001000" y="5568696"/>
            <a:ext cx="3611880" cy="7589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供应链与数据合规出现地缘分野，需双轨布局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548640" y="647395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CIO/CTO 决策简报 · 全球脑科学·神经工程·脑机接口 · 2026年6月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MATURITY &amp; ROUTE SELECTION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技术成熟度与路线选择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11091672" cy="7315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63040"/>
            <a:ext cx="64008" cy="731520"/>
          </a:xfrm>
          <a:prstGeom prst="rect">
            <a:avLst/>
          </a:prstGeom>
          <a:solidFill>
            <a:srgbClr val="1F9D6B"/>
          </a:solidFill>
          <a:ln/>
        </p:spPr>
      </p:sp>
      <p:sp>
        <p:nvSpPr>
          <p:cNvPr id="6" name="Text 4"/>
          <p:cNvSpPr/>
          <p:nvPr/>
        </p:nvSpPr>
        <p:spPr>
          <a:xfrm>
            <a:off x="768096" y="15087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皮层表面（可逆）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3291840" y="1664208"/>
            <a:ext cx="1691640" cy="329184"/>
          </a:xfrm>
          <a:prstGeom prst="rect">
            <a:avLst/>
          </a:prstGeom>
          <a:solidFill>
            <a:srgbClr val="1F9D6B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已商用就绪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120640" y="1508760"/>
            <a:ext cx="3657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已获 FDA 510(k)；微创可逆、低风险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8869680" y="1508760"/>
            <a:ext cx="2697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近期医疗监测/康复，最快收入路径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48640" y="2304288"/>
            <a:ext cx="11091672" cy="7315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48640" y="2304288"/>
            <a:ext cx="64008" cy="731520"/>
          </a:xfrm>
          <a:prstGeom prst="rect">
            <a:avLst/>
          </a:prstGeom>
          <a:solidFill>
            <a:srgbClr val="1F9D6B"/>
          </a:solidFill>
          <a:ln/>
        </p:spPr>
      </p:sp>
      <p:sp>
        <p:nvSpPr>
          <p:cNvPr id="12" name="Text 10"/>
          <p:cNvSpPr/>
          <p:nvPr/>
        </p:nvSpPr>
        <p:spPr>
          <a:xfrm>
            <a:off x="768096" y="2350008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硬膜外/半侵入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3291840" y="2505456"/>
            <a:ext cx="1691640" cy="329184"/>
          </a:xfrm>
          <a:prstGeom prst="rect">
            <a:avLst/>
          </a:prstGeom>
          <a:solidFill>
            <a:srgbClr val="1F9D6B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商用起步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120640" y="2350008"/>
            <a:ext cx="3657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中国 NEO 已 NMPA 商用获批；出血/瘢痕风险低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8869680" y="2350008"/>
            <a:ext cx="2697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运动功能康复，中国市场领先放量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3145536"/>
            <a:ext cx="11091672" cy="7315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48640" y="3145536"/>
            <a:ext cx="64008" cy="731520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18" name="Text 16"/>
          <p:cNvSpPr/>
          <p:nvPr/>
        </p:nvSpPr>
        <p:spPr>
          <a:xfrm>
            <a:off x="768096" y="319125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血管介入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3291840" y="3346704"/>
            <a:ext cx="1691640" cy="329184"/>
          </a:xfrm>
          <a:prstGeom prst="rect">
            <a:avLst/>
          </a:prstGeom>
          <a:solidFill>
            <a:srgbClr val="F2A900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临近关键试验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120640" y="3191256"/>
            <a:ext cx="3657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 2026 进入 pivotal，PMA 路径领先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8869680" y="3191256"/>
            <a:ext cx="2697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2027–2028 或现首个永久植入 BCI 获批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48640" y="3986784"/>
            <a:ext cx="11091672" cy="7315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8640" y="3986784"/>
            <a:ext cx="64008" cy="731520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24" name="Text 22"/>
          <p:cNvSpPr/>
          <p:nvPr/>
        </p:nvSpPr>
        <p:spPr>
          <a:xfrm>
            <a:off x="768096" y="403250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侵入·穿刺皮层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3291840" y="4187952"/>
            <a:ext cx="1691640" cy="329184"/>
          </a:xfrm>
          <a:prstGeom prst="rect">
            <a:avLst/>
          </a:prstGeom>
          <a:solidFill>
            <a:srgbClr val="F2A900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临床推进中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120640" y="4032504"/>
            <a:ext cx="3657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Neuralink/Paradromics 高带宽，但需开颅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8869680" y="4032504"/>
            <a:ext cx="2697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高带宽场景（言语/视觉），周期长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48640" y="4828032"/>
            <a:ext cx="11091672" cy="7315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548640" y="4828032"/>
            <a:ext cx="64008" cy="731520"/>
          </a:xfrm>
          <a:prstGeom prst="rect">
            <a:avLst/>
          </a:prstGeom>
          <a:solidFill>
            <a:srgbClr val="D64550"/>
          </a:solidFill>
          <a:ln/>
        </p:spPr>
      </p:sp>
      <p:sp>
        <p:nvSpPr>
          <p:cNvPr id="30" name="Text 28"/>
          <p:cNvSpPr/>
          <p:nvPr/>
        </p:nvSpPr>
        <p:spPr>
          <a:xfrm>
            <a:off x="768096" y="487375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非侵入新模态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3291840" y="5029200"/>
            <a:ext cx="1691640" cy="329184"/>
          </a:xfrm>
          <a:prstGeom prst="rect">
            <a:avLst/>
          </a:prstGeom>
          <a:solidFill>
            <a:srgbClr val="D64550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早期/研究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120640" y="4873752"/>
            <a:ext cx="3657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Merge/Forest/Meta；便携与效能未证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8869680" y="4873752"/>
            <a:ext cx="2697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消费级想象空间大但短期不确定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548640" y="5760720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建议：短期关注「可商用」的表面/硬膜外/介入路线（医疗康复场景）；侵入式与非侵入消费级作为中长期观察与布局，不宜过早重注。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548640" y="647395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CIO/CTO 决策简报 · 全球脑科学·神经工程·脑机接口 · 2026年6月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LANDSCAPE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竞争格局：头部玩家与中美分野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5486400" cy="416052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68096" y="1591056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头部玩家（按细分）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68096" y="2011680"/>
            <a:ext cx="1554480" cy="502920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皮层表面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2377440" y="2011680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Neuroscience（已 FDA 清除）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68096" y="2587752"/>
            <a:ext cx="1554480" cy="502920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血管介入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377440" y="2587752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Synchron（PMA 路径领先，接入 Apple HID）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68096" y="3163824"/>
            <a:ext cx="1554480" cy="502920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侵入·穿刺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2377440" y="3163824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Neuralink（~21 例、估值~90 亿$）、Paradromics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68096" y="3739896"/>
            <a:ext cx="1554480" cy="502920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硬膜外（中国）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377440" y="3739896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NEO/博睿康（已商用）、Beinao-1、NeuroXess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68096" y="4315968"/>
            <a:ext cx="1554480" cy="502920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非侵入新模态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2377440" y="4315968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Labs（OpenAI 入局）、Forest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68096" y="4892040"/>
            <a:ext cx="1554480" cy="502920"/>
          </a:xfrm>
          <a:prstGeom prst="rect">
            <a:avLst/>
          </a:prstGeom>
          <a:solidFill>
            <a:srgbClr val="0E7C86"/>
          </a:solidFill>
          <a:ln/>
        </p:spPr>
        <p:txBody>
          <a:bodyPr wrap="square" lIns="25400" tIns="25400" rIns="25400" bIns="2540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神经调控龙头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2377440" y="4892040"/>
            <a:ext cx="3520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Medtronic、Boston Scientific、Abbott（占调控收入~65%）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263640" y="1463040"/>
            <a:ext cx="5394960" cy="4160520"/>
          </a:xfrm>
          <a:prstGeom prst="rect">
            <a:avLst/>
          </a:prstGeom>
          <a:solidFill>
            <a:srgbClr val="0B1437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83096" y="1591056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中美战略分野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83096" y="205740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中国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6483096" y="2331720"/>
            <a:ext cx="4983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6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产业政策驱动；NEO 全球首个商用获批 + 即配医保编码；列入「十五五」六大未来产业；2030 广泛临床应用目标；强调供应链自主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483096" y="322783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美国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483096" y="3502152"/>
            <a:ext cx="4983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6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企业/资本驱动且领先（融资、估值、通道密度）；但 BRAIN 计划经费由 6.8 亿降至~3.2 亿$；基础研究管线承压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483096" y="4398264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含义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6483096" y="4672584"/>
            <a:ext cx="4983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6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标准、伦理与数据治理或现双体系；跨境神经数据与硬件供应链需双轨合规与采购策略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48640" y="647395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CIO/CTO 决策简报 · 全球脑科学·神经工程·脑机接口 · 2026年6月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&amp; CAPITAL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市场规模与资本：升温且集中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神经科技行业融资（亿美元）</a:t>
            </a:r>
            <a:endParaRPr lang="en-US" sz="13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548640" y="1783080"/>
          <a:ext cx="5212080" cy="28346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6126480" y="1783080"/>
            <a:ext cx="2697480" cy="1353312"/>
          </a:xfrm>
          <a:prstGeom prst="rect">
            <a:avLst/>
          </a:prstGeom>
          <a:solidFill>
            <a:srgbClr val="0B1437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6291072" y="1929384"/>
            <a:ext cx="2368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~90 亿$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6291072" y="2496312"/>
            <a:ext cx="2368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Neuralink 估值（2025 E 轮 6.5 亿$）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9006840" y="1783080"/>
            <a:ext cx="2697480" cy="1353312"/>
          </a:xfrm>
          <a:prstGeom prst="rect">
            <a:avLst/>
          </a:prstGeom>
          <a:solidFill>
            <a:srgbClr val="0B1437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9171432" y="1929384"/>
            <a:ext cx="2368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~16–19%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9171432" y="2496312"/>
            <a:ext cx="2368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BCI 市场预测 CAGR 区间★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6126480" y="3319272"/>
            <a:ext cx="2697480" cy="1353312"/>
          </a:xfrm>
          <a:prstGeom prst="rect">
            <a:avLst/>
          </a:prstGeom>
          <a:solidFill>
            <a:srgbClr val="0B1437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6291072" y="3465576"/>
            <a:ext cx="2368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2B8C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2.52 亿$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6291072" y="4032504"/>
            <a:ext cx="2368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Labs 种子轮（OpenAI 领投）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9006840" y="3319272"/>
            <a:ext cx="2697480" cy="1353312"/>
          </a:xfrm>
          <a:prstGeom prst="rect">
            <a:avLst/>
          </a:prstGeom>
          <a:solidFill>
            <a:srgbClr val="0B1437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9171432" y="3465576"/>
            <a:ext cx="23682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A9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无编码</a:t>
            </a:r>
            <a:endParaRPr lang="en-US" sz="2200" dirty="0"/>
          </a:p>
        </p:txBody>
      </p:sp>
      <p:sp>
        <p:nvSpPr>
          <p:cNvPr id="17" name="Text 14"/>
          <p:cNvSpPr/>
          <p:nvPr/>
        </p:nvSpPr>
        <p:spPr>
          <a:xfrm>
            <a:off x="9171432" y="4032504"/>
            <a:ext cx="236829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植入式 BCI 仍无支付方报销路径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548640" y="4937760"/>
            <a:ext cx="110916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投资视角：技术风险下降、商业/报销风险上升；资本集中意味着行业 Beta 高度绑定少数头部里程碑。市场点值口径差异大，应以 CAGR 区间而非单点决策。</a:t>
            </a:r>
            <a:endParaRPr lang="en-US" sz="1150" dirty="0"/>
          </a:p>
        </p:txBody>
      </p:sp>
      <p:sp>
        <p:nvSpPr>
          <p:cNvPr id="19" name="Text 16"/>
          <p:cNvSpPr/>
          <p:nvPr/>
        </p:nvSpPr>
        <p:spPr>
          <a:xfrm>
            <a:off x="548640" y="5669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各机构 2030 年 BCI 市场点值约 10–65 亿$，口径不一。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548640" y="647395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CIO/CTO 决策简报 · 全球脑科学·神经工程·脑机接口 · 2026年6月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REGULATION &amp; COMPLIANCE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监管与合规要点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63040"/>
            <a:ext cx="64008" cy="1993392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6" name="Text 4"/>
          <p:cNvSpPr/>
          <p:nvPr/>
        </p:nvSpPr>
        <p:spPr>
          <a:xfrm>
            <a:off x="768096" y="1609344"/>
            <a:ext cx="5020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 路径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768096" y="2048256"/>
            <a:ext cx="502005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 植入式 BCI 指南（IDE→PMA）；Precision 已 510(k)；尚无获批永久植入 BCI——首个 PMA 或在 2027–2028（Synchron 领先）。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6190488" y="1463040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190488" y="1463040"/>
            <a:ext cx="64008" cy="1993392"/>
          </a:xfrm>
          <a:prstGeom prst="rect">
            <a:avLst/>
          </a:prstGeom>
          <a:solidFill>
            <a:srgbClr val="22B8CF"/>
          </a:solidFill>
          <a:ln/>
        </p:spPr>
      </p:sp>
      <p:sp>
        <p:nvSpPr>
          <p:cNvPr id="10" name="Text 8"/>
          <p:cNvSpPr/>
          <p:nvPr/>
        </p:nvSpPr>
        <p:spPr>
          <a:xfrm>
            <a:off x="6409944" y="1609344"/>
            <a:ext cx="5020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NMPA（中国）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6409944" y="2048256"/>
            <a:ext cx="502005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 2026.3 商用获批 + 配医保编码；国家产业政策快速通道，商用节奏领先全球。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48640" y="3639312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3639312"/>
            <a:ext cx="64008" cy="1993392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14" name="Text 12"/>
          <p:cNvSpPr/>
          <p:nvPr/>
        </p:nvSpPr>
        <p:spPr>
          <a:xfrm>
            <a:off x="768096" y="3785616"/>
            <a:ext cx="5020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神经数据/神经权利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768096" y="4224528"/>
            <a:ext cx="502005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智利入宪、美国科罗拉多(2024.4)/加州(2024.9)立法保护神经数据，州级碎片化；涉及消费级与跨境数据须重点评估。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190488" y="3639312"/>
            <a:ext cx="5440680" cy="1993392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90488" y="3639312"/>
            <a:ext cx="64008" cy="1993392"/>
          </a:xfrm>
          <a:prstGeom prst="rect">
            <a:avLst/>
          </a:prstGeom>
          <a:solidFill>
            <a:srgbClr val="1F9D6B"/>
          </a:solidFill>
          <a:ln/>
        </p:spPr>
      </p:sp>
      <p:sp>
        <p:nvSpPr>
          <p:cNvPr id="18" name="Text 16"/>
          <p:cNvSpPr/>
          <p:nvPr/>
        </p:nvSpPr>
        <p:spPr>
          <a:xfrm>
            <a:off x="6409944" y="3785616"/>
            <a:ext cx="50200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全球框架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6409944" y="4224528"/>
            <a:ext cx="5020056" cy="1261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4000"/>
              </a:lnSpc>
              <a:buNone/>
            </a:pPr>
            <a:r>
              <a:rPr lang="en-US" sz="115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UNESCO 神经技术伦理建议书 2025.11 通过（非约束）；建议提前对齐「全生命周期、基于权利」的治理基线。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48640" y="5596128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合规建议：将神经数据纳入最高等级数据治理；对涉华/涉美业务采用双轨合规与本地化方案；提前建立伦理审查与知情同意基线。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48640" y="647395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CIO/CTO 决策简报 · 全球脑科学·神经工程·脑机接口 · 2026年6月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MATRIX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风险矩阵与缓释建议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1737360" cy="310896"/>
          </a:xfrm>
          <a:prstGeom prst="rect">
            <a:avLst/>
          </a:prstGeom>
          <a:solidFill>
            <a:srgbClr val="0B1437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风险域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331720" y="1463040"/>
            <a:ext cx="1005840" cy="310896"/>
          </a:xfrm>
          <a:prstGeom prst="rect">
            <a:avLst/>
          </a:prstGeom>
          <a:solidFill>
            <a:srgbClr val="0B1437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等级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383280" y="1463040"/>
            <a:ext cx="4480560" cy="310896"/>
          </a:xfrm>
          <a:prstGeom prst="rect">
            <a:avLst/>
          </a:prstGeom>
          <a:solidFill>
            <a:srgbClr val="0B1437"/>
          </a:solidFill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说明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909560" y="1463040"/>
            <a:ext cx="3730752" cy="310896"/>
          </a:xfrm>
          <a:prstGeom prst="rect">
            <a:avLst/>
          </a:prstGeom>
          <a:solidFill>
            <a:srgbClr val="1F9D6B"/>
          </a:solidFill>
          <a:ln/>
        </p:spPr>
        <p:txBody>
          <a:bodyPr wrap="square" lIns="50800" tIns="50800" rIns="50800" bIns="5080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缓释建议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1773936"/>
            <a:ext cx="11091672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6DEE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1773936"/>
            <a:ext cx="1691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临床/监管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377440" y="1920240"/>
            <a:ext cx="914400" cy="420624"/>
          </a:xfrm>
          <a:prstGeom prst="rect">
            <a:avLst/>
          </a:prstGeom>
          <a:solidFill>
            <a:srgbClr val="D64550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429000" y="1773936"/>
            <a:ext cx="4389120" cy="7132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尚无获批永久植入；长期生物相容性与信号衰减；试验二元化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955280" y="1773936"/>
            <a:ext cx="3639312" cy="7132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1F9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分散押注多路线；优先已获批/可逆方案试点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48640" y="2487168"/>
            <a:ext cx="11091672" cy="713232"/>
          </a:xfrm>
          <a:prstGeom prst="rect">
            <a:avLst/>
          </a:prstGeom>
          <a:solidFill>
            <a:srgbClr val="F1F5F9"/>
          </a:solidFill>
          <a:ln w="6350">
            <a:solidFill>
              <a:srgbClr val="D6DEE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2487168"/>
            <a:ext cx="1691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商业/报销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377440" y="2633472"/>
            <a:ext cx="914400" cy="420624"/>
          </a:xfrm>
          <a:prstGeom prst="rect">
            <a:avLst/>
          </a:prstGeom>
          <a:solidFill>
            <a:srgbClr val="D64550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429000" y="2487168"/>
            <a:ext cx="4389120" cy="7132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无支付方编码，商业模式未定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955280" y="2487168"/>
            <a:ext cx="3639312" cy="7132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1F9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以医疗康复刚需场景切入，绑定医保/商保路径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48640" y="3200400"/>
            <a:ext cx="11091672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6DE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0"/>
            <a:ext cx="1691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资本集中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377440" y="3346704"/>
            <a:ext cx="914400" cy="420624"/>
          </a:xfrm>
          <a:prstGeom prst="rect">
            <a:avLst/>
          </a:prstGeom>
          <a:solidFill>
            <a:srgbClr val="D64550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中-高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429000" y="3200400"/>
            <a:ext cx="4389120" cy="7132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融资集中头部，单点失败外溢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955280" y="3200400"/>
            <a:ext cx="3639312" cy="7132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1F9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组合化布局，关注里程碑触发的估值波动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48640" y="3913632"/>
            <a:ext cx="11091672" cy="713232"/>
          </a:xfrm>
          <a:prstGeom prst="rect">
            <a:avLst/>
          </a:prstGeom>
          <a:solidFill>
            <a:srgbClr val="F1F5F9"/>
          </a:solidFill>
          <a:ln w="6350">
            <a:solidFill>
              <a:srgbClr val="D6DEE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3913632"/>
            <a:ext cx="1691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数据/合规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2377440" y="4059936"/>
            <a:ext cx="914400" cy="420624"/>
          </a:xfrm>
          <a:prstGeom prst="rect">
            <a:avLst/>
          </a:prstGeom>
          <a:solidFill>
            <a:srgbClr val="D64550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中-高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429000" y="3913632"/>
            <a:ext cx="4389120" cy="7132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神经数据立法碎片化，跨境不确定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955280" y="3913632"/>
            <a:ext cx="3639312" cy="7132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1F9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最高等级数据治理 + 双轨合规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48640" y="4626864"/>
            <a:ext cx="11091672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6DEE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94360" y="4626864"/>
            <a:ext cx="1691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地缘/供应链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377440" y="4773168"/>
            <a:ext cx="914400" cy="420624"/>
          </a:xfrm>
          <a:prstGeom prst="rect">
            <a:avLst/>
          </a:prstGeom>
          <a:solidFill>
            <a:srgbClr val="F2A900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429000" y="4626864"/>
            <a:ext cx="4389120" cy="7132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中美分野，硬件脱钩风险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7955280" y="4626864"/>
            <a:ext cx="3639312" cy="7132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1F9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双源采购，关键电极/芯片供应链冗余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48640" y="5340096"/>
            <a:ext cx="11091672" cy="713232"/>
          </a:xfrm>
          <a:prstGeom prst="rect">
            <a:avLst/>
          </a:prstGeom>
          <a:solidFill>
            <a:srgbClr val="F1F5F9"/>
          </a:solidFill>
          <a:ln w="6350">
            <a:solidFill>
              <a:srgbClr val="D6DEE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94360" y="5340096"/>
            <a:ext cx="1691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技术成熟度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2377440" y="5486400"/>
            <a:ext cx="914400" cy="420624"/>
          </a:xfrm>
          <a:prstGeom prst="rect">
            <a:avLst/>
          </a:prstGeom>
          <a:solidFill>
            <a:srgbClr val="F2A900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3429000" y="5340096"/>
            <a:ext cx="4389120" cy="7132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非侵入便携性/效能未证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7955280" y="5340096"/>
            <a:ext cx="3639312" cy="7132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1F9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消费级仅观察，不过早投入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48640" y="647395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CIO/CTO 决策简报 · 全球脑科学·神经工程·脑机接口 · 2026年6月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 · 行动路线图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决策建议与行动路线图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3611880" cy="3749040"/>
          </a:xfrm>
          <a:prstGeom prst="rect">
            <a:avLst/>
          </a:prstGeom>
          <a:solidFill>
            <a:srgbClr val="141E46"/>
          </a:solidFill>
          <a:ln w="12700">
            <a:solidFill>
              <a:srgbClr val="2A3A6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737360"/>
            <a:ext cx="3611880" cy="64008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792224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0–12 个月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2066544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7E0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立即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2560320"/>
            <a:ext cx="3227832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建立技术雷达与里程碑跟踪（Synchron 关键试验、中国商用放量）</a:t>
            </a:r>
            <a:endParaRPr lang="en-US" sz="1100" dirty="0"/>
          </a:p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将神经数据纳入最高等级数据治理与合规基线</a:t>
            </a:r>
            <a:endParaRPr lang="en-US" sz="1100" dirty="0"/>
          </a:p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在医疗康复刚需场景识别 1–2 个试点合作对象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325112" y="1737360"/>
            <a:ext cx="3611880" cy="3749040"/>
          </a:xfrm>
          <a:prstGeom prst="rect">
            <a:avLst/>
          </a:prstGeom>
          <a:solidFill>
            <a:srgbClr val="141E46"/>
          </a:solidFill>
          <a:ln w="12700">
            <a:solidFill>
              <a:srgbClr val="2A3A6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325112" y="1737360"/>
            <a:ext cx="3611880" cy="64008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1" name="Text 9"/>
          <p:cNvSpPr/>
          <p:nvPr/>
        </p:nvSpPr>
        <p:spPr>
          <a:xfrm>
            <a:off x="4507992" y="1792224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12–24 个月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07992" y="2066544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7E0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布局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26280" y="2560320"/>
            <a:ext cx="3227832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沿「可商用」路线（表面/硬膜外/介入）开展受控试点</a:t>
            </a:r>
            <a:endParaRPr lang="en-US" sz="1100" dirty="0"/>
          </a:p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建立中美双轨合规与供应链冗余方案</a:t>
            </a:r>
            <a:endParaRPr lang="en-US" sz="1100" dirty="0"/>
          </a:p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与支付方/医保探索报销路径，验证商业模式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101584" y="1737360"/>
            <a:ext cx="3611880" cy="3749040"/>
          </a:xfrm>
          <a:prstGeom prst="rect">
            <a:avLst/>
          </a:prstGeom>
          <a:solidFill>
            <a:srgbClr val="141E46"/>
          </a:solidFill>
          <a:ln w="12700">
            <a:solidFill>
              <a:srgbClr val="2A3A6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01584" y="1737360"/>
            <a:ext cx="3611880" cy="64008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16" name="Text 14"/>
          <p:cNvSpPr/>
          <p:nvPr/>
        </p:nvSpPr>
        <p:spPr>
          <a:xfrm>
            <a:off x="8284464" y="1792224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个月+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284464" y="2066544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7E0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扩展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302752" y="2560320"/>
            <a:ext cx="3227832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依临床/监管里程碑决定是否规模化投入</a:t>
            </a:r>
            <a:endParaRPr lang="en-US" sz="1100" dirty="0"/>
          </a:p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评估侵入式高带宽与非侵入消费级的长期布局</a:t>
            </a:r>
            <a:endParaRPr lang="en-US" sz="1100" dirty="0"/>
          </a:p>
          <a:p>
            <a:pPr marL="342900" indent="-342900">
              <a:lnSpc>
                <a:spcPct val="110000"/>
              </a:lnSpc>
              <a:spcAft>
                <a:spcPts val="900"/>
              </a:spcAft>
              <a:buSzPct val="100000"/>
              <a:buChar char="•"/>
            </a:pPr>
            <a:r>
              <a:rPr lang="en-US" sz="1100" dirty="0">
                <a:solidFill>
                  <a:srgbClr val="C7D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形成伦理审查—数据治理—采购的体系化能力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48640" y="5715000"/>
            <a:ext cx="110916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i="1" dirty="0">
                <a:solidFill>
                  <a:srgbClr val="D7E0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核心立场：当前应以「低成本占位 + 合规先行 + 场景试点」为主，把资源投向风险可控的康复医疗路线；规模化投入待 2027–2028 监管与报销关键节点明朗后决策。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21792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附：关键里程碑与数据可信度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5669280" cy="42062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463040"/>
            <a:ext cx="64008" cy="4206240"/>
          </a:xfrm>
          <a:prstGeom prst="rect">
            <a:avLst/>
          </a:prstGeom>
          <a:solidFill>
            <a:srgbClr val="0E7C86"/>
          </a:solidFill>
          <a:ln/>
        </p:spPr>
      </p:sp>
      <p:sp>
        <p:nvSpPr>
          <p:cNvPr id="6" name="Text 4"/>
          <p:cNvSpPr/>
          <p:nvPr/>
        </p:nvSpPr>
        <p:spPr>
          <a:xfrm>
            <a:off x="786384" y="1591056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7C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关键里程碑（2024–2026）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86384" y="2011680"/>
            <a:ext cx="525780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6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2024.1 Neuralink 首例人体植入</a:t>
            </a:r>
            <a:endParaRPr lang="en-US" sz="1100" dirty="0"/>
          </a:p>
          <a:p>
            <a:pPr marL="342900" indent="-342900">
              <a:lnSpc>
                <a:spcPct val="106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2024.10 FlyWire 果蝇全脑连接组（Nature）</a:t>
            </a:r>
            <a:endParaRPr lang="en-US" sz="1100" dirty="0"/>
          </a:p>
          <a:p>
            <a:pPr marL="342900" indent="-342900">
              <a:lnSpc>
                <a:spcPct val="106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2025.2 FDA 批准首个自适应 DBS（Medtronic）</a:t>
            </a:r>
            <a:endParaRPr lang="en-US" sz="1100" dirty="0"/>
          </a:p>
          <a:p>
            <a:pPr marL="342900" indent="-342900">
              <a:lnSpc>
                <a:spcPct val="106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2025.3–8 UCSF 流式脑-语音 / Stanford 内部言语解码</a:t>
            </a:r>
            <a:endParaRPr lang="en-US" sz="1100" dirty="0"/>
          </a:p>
          <a:p>
            <a:pPr marL="342900" indent="-342900">
              <a:lnSpc>
                <a:spcPct val="106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2025.4 Precision 获 FDA 510(k)；MICrONS（Nature）</a:t>
            </a:r>
            <a:endParaRPr lang="en-US" sz="1100" dirty="0"/>
          </a:p>
          <a:p>
            <a:pPr marL="342900" indent="-342900">
              <a:lnSpc>
                <a:spcPct val="106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2025.11 UNESCO 神经技术伦理建议书通过</a:t>
            </a:r>
            <a:endParaRPr lang="en-US" sz="1100" dirty="0"/>
          </a:p>
          <a:p>
            <a:pPr marL="342900" indent="-342900">
              <a:lnSpc>
                <a:spcPct val="106000"/>
              </a:lnSpc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2026.3 中国 NEO 获 NMPA 商业批准（全球首个）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446520" y="1463040"/>
            <a:ext cx="5212080" cy="4206240"/>
          </a:xfrm>
          <a:prstGeom prst="rect">
            <a:avLst/>
          </a:prstGeom>
          <a:solidFill>
            <a:srgbClr val="F1F5F9"/>
          </a:solidFill>
          <a:ln w="9525">
            <a:solidFill>
              <a:srgbClr val="D6DEE8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6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446520" y="1463040"/>
            <a:ext cx="64008" cy="4206240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10" name="Text 8"/>
          <p:cNvSpPr/>
          <p:nvPr/>
        </p:nvSpPr>
        <p:spPr>
          <a:xfrm>
            <a:off x="6684264" y="1591056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数据可信度说明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84264" y="2011680"/>
            <a:ext cx="480060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08000"/>
              </a:lnSpc>
              <a:spcAft>
                <a:spcPts val="1000"/>
              </a:spcAft>
              <a:buSzPct val="100000"/>
              <a:buChar char="✓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高可信：融资额、FDA/NMPA 行动、UNESCO/神经权利时点、核心论文（多源交叉核验）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1000"/>
              </a:spcAft>
              <a:buSzPct val="100000"/>
              <a:buChar char="⚠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需谨慎：Neuralink「~21 例」等部分依据企业公告/二手报道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1000"/>
              </a:spcAft>
              <a:buSzPct val="100000"/>
              <a:buChar char="⚠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需谨慎：BCI 市场点值各机构差异极大，采用区间</a:t>
            </a:r>
            <a:endParaRPr lang="en-US" sz="1100" dirty="0"/>
          </a:p>
          <a:p>
            <a:pPr marL="342900" indent="-342900">
              <a:lnSpc>
                <a:spcPct val="108000"/>
              </a:lnSpc>
              <a:spcAft>
                <a:spcPts val="1000"/>
              </a:spcAft>
              <a:buSzPct val="100000"/>
              <a:buChar char="✖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已排除：未经证实的「$70B 麦肯锡 BCI」等数据</a:t>
            </a:r>
            <a:endParaRPr lang="en-US" sz="1100" dirty="0"/>
          </a:p>
          <a:p>
            <a:pPr marL="342900" indent="-342900">
              <a:lnSpc>
                <a:spcPct val="108000"/>
              </a:lnSpc>
              <a:buSzPct val="100000"/>
              <a:buChar char="⚠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待证：PD 细胞疗法疗效；Blindsight 首例植入未确认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647395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CIO/CTO 决策简报 · 全球脑科学·神经工程·脑机接口 · 2026年6月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脑科学·神经工程·脑机接口 — CIO/CTO 决策简报 (2026)</dc:title>
  <dc:subject>PptxGenJS Presentation</dc:subject>
  <dc:creator>IT Consulting Advisory</dc:creator>
  <cp:lastModifiedBy>IT Consulting Advisory</cp:lastModifiedBy>
  <cp:revision>1</cp:revision>
  <dcterms:created xsi:type="dcterms:W3CDTF">2026-06-13T14:30:45Z</dcterms:created>
  <dcterms:modified xsi:type="dcterms:W3CDTF">2026-06-13T14:30:45Z</dcterms:modified>
</cp:coreProperties>
</file>