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charts/chart1.xml" ContentType="application/vnd.openxmlformats-officedocument.drawingml.chart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notesMasterIdLst>
    <p:notesMasterId r:id="rId2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融资额</c:v>
                </c:pt>
              </c:strCache>
            </c:strRef>
          </c:tx>
          <c:spPr>
            <a:solidFill>
              <a:srgbClr val="0E7C8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300" u="none">
                    <a:solidFill>
                      <a:srgbClr val="0B1437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2024 (129 笔)</c:v>
                  </c:pt>
                  <c:pt idx="1">
                    <c:v>2025 (140 笔)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23</c:v>
                </c:pt>
                <c:pt idx="1">
                  <c:v>48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300" u="none">
                  <a:solidFill>
                    <a:srgbClr val="0B1437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6B7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60"/>
          <c:min val="0"/>
        </c:scaling>
        <c:delete val="0"/>
        <c:axPos val="l"/>
        <c:majorGridlines>
          <c:spPr>
            <a:ln w="6350" cap="flat">
              <a:solidFill>
                <a:srgbClr val="D6DE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6B7E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69680" y="-1554480"/>
            <a:ext cx="4754880" cy="4754880"/>
          </a:xfrm>
          <a:prstGeom prst="ellipse">
            <a:avLst/>
          </a:prstGeom>
          <a:solidFill>
            <a:srgbClr val="141E46"/>
          </a:solidFill>
          <a:ln w="12700">
            <a:solidFill>
              <a:srgbClr val="0E7C8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84080" y="-640080"/>
            <a:ext cx="2926080" cy="2926080"/>
          </a:xfrm>
          <a:prstGeom prst="ellipse">
            <a:avLst/>
          </a:prstGeom>
          <a:solidFill>
            <a:srgbClr val="0F2150"/>
          </a:solidFill>
          <a:ln w="12700">
            <a:solidFill>
              <a:srgbClr val="22B8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698480" y="274320"/>
            <a:ext cx="1097280" cy="1097280"/>
          </a:xfrm>
          <a:prstGeom prst="ellipse">
            <a:avLst/>
          </a:prstGeom>
          <a:solidFill>
            <a:srgbClr val="22B8CF"/>
          </a:solidFill>
          <a:ln/>
        </p:spPr>
      </p:sp>
      <p:sp>
        <p:nvSpPr>
          <p:cNvPr id="5" name="Shape 3"/>
          <p:cNvSpPr/>
          <p:nvPr/>
        </p:nvSpPr>
        <p:spPr>
          <a:xfrm>
            <a:off x="9326880" y="2743200"/>
            <a:ext cx="146304" cy="146304"/>
          </a:xfrm>
          <a:prstGeom prst="ellipse">
            <a:avLst/>
          </a:prstGeom>
          <a:solidFill>
            <a:srgbClr val="16C79A"/>
          </a:solidFill>
          <a:ln/>
        </p:spPr>
      </p:sp>
      <p:sp>
        <p:nvSpPr>
          <p:cNvPr id="6" name="Shape 4"/>
          <p:cNvSpPr/>
          <p:nvPr/>
        </p:nvSpPr>
        <p:spPr>
          <a:xfrm>
            <a:off x="11521440" y="2011680"/>
            <a:ext cx="146304" cy="146304"/>
          </a:xfrm>
          <a:prstGeom prst="ellipse">
            <a:avLst/>
          </a:prstGeom>
          <a:solidFill>
            <a:srgbClr val="16C79A"/>
          </a:solidFill>
          <a:ln/>
        </p:spPr>
      </p:sp>
      <p:sp>
        <p:nvSpPr>
          <p:cNvPr id="7" name="Shape 5"/>
          <p:cNvSpPr/>
          <p:nvPr/>
        </p:nvSpPr>
        <p:spPr>
          <a:xfrm>
            <a:off x="9052560" y="914400"/>
            <a:ext cx="146304" cy="146304"/>
          </a:xfrm>
          <a:prstGeom prst="ellipse">
            <a:avLst/>
          </a:prstGeom>
          <a:solidFill>
            <a:srgbClr val="16C79A"/>
          </a:solidFill>
          <a:ln/>
        </p:spPr>
      </p:sp>
      <p:sp>
        <p:nvSpPr>
          <p:cNvPr id="8" name="Shape 6"/>
          <p:cNvSpPr/>
          <p:nvPr/>
        </p:nvSpPr>
        <p:spPr>
          <a:xfrm>
            <a:off x="11795760" y="3749040"/>
            <a:ext cx="146304" cy="146304"/>
          </a:xfrm>
          <a:prstGeom prst="ellipse">
            <a:avLst/>
          </a:prstGeom>
          <a:solidFill>
            <a:srgbClr val="16C79A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554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技术深度综述 · DEEP-DIVE TECHNICAL REVIEW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2011680"/>
            <a:ext cx="87782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全球脑科学、神经工程与脑机接口</a:t>
            </a:r>
            <a:endParaRPr lang="en-US" sz="3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最新科研进展与产业格局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548640" y="39776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覆盖脑机接口（BCI）· 神经工程与神经技术 · 基础脑科学 · 产业与投资格局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4709160"/>
            <a:ext cx="2926080" cy="0"/>
          </a:xfrm>
          <a:prstGeom prst="line">
            <a:avLst/>
          </a:prstGeom>
          <a:noFill/>
          <a:ln w="25400">
            <a:solidFill>
              <a:srgbClr val="0E7C8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49834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9FB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研究区间：2024–2026年   |   编制日期：2026年6月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7E90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数据来源：Nature / Science / Cell / NEJM / Lancet · FDA / NMPA · 企业公告 · 行业研究机构（已交叉核验，存疑项已标注）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Ⅱ · PROSTHETICS &amp; NEUROMORPHIC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双向神经假体与神经形态芯片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5029200" cy="4160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17320"/>
            <a:ext cx="64008" cy="4160520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6" name="Text 4"/>
          <p:cNvSpPr/>
          <p:nvPr/>
        </p:nvSpPr>
        <p:spPr>
          <a:xfrm>
            <a:off x="786384" y="15544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双向神经假体（感觉反馈）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86384" y="2011680"/>
            <a:ext cx="457200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皮层内微刺激（ICMS）恢复触觉：双电极协同产生更强、更精确触感（Nature BME 2024.12）</a:t>
            </a:r>
            <a:endParaRPr lang="en-US" sz="1150" dirty="0"/>
          </a:p>
          <a:p>
            <a:pPr marL="342900" indent="-342900">
              <a:lnSpc>
                <a:spcPct val="108000"/>
              </a:lnSpc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图案化微刺激可传递「边缘与运动」感（Science 2025.1）</a:t>
            </a:r>
            <a:endParaRPr lang="en-US" sz="1150" dirty="0"/>
          </a:p>
          <a:p>
            <a:pPr marL="342900" indent="-342900">
              <a:lnSpc>
                <a:spcPct val="108000"/>
              </a:lnSpc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架构：运动皮层解码意图驱动机械臂 + 体感皮层 ICMS 回传，闭合双向回路</a:t>
            </a:r>
            <a:endParaRPr lang="en-US" sz="1150" dirty="0"/>
          </a:p>
          <a:p>
            <a:pPr marL="342900" indent="-342900">
              <a:lnSpc>
                <a:spcPct val="108000"/>
              </a:lnSpc>
              <a:buSzPct val="100000"/>
              <a:buChar char="•"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iSens：首个无线双向神经假体临床报告，肌电控制 + 体感反馈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852160" y="1417320"/>
            <a:ext cx="5806440" cy="4160520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089904" y="15544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神经形态计算芯片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9904" y="1993392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 Hala Point（Loihi 2）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89904" y="2249424"/>
            <a:ext cx="5349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全球最大神经形态系统：1,152 颗 Loihi 2、11.5 亿神经元、1,280 亿突触、20 Petaops、约 15 TOPS/W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089904" y="288036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IBM NorthPole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089904" y="3136392"/>
            <a:ext cx="5349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片上 SRAM 架构消除内存带宽瓶颈，视觉 AI 能效约为 GPU 的 25 倍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089904" y="3767328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SpiNNaker2（TU Dresden）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089904" y="4023360"/>
            <a:ext cx="5349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首个商用神经形态超算（2024.5），单芯 152 核，可扩展至 &gt;1,000 万核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089904" y="4654296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忆阻器/RRAM 存内计算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089904" y="4910328"/>
            <a:ext cx="5349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28nm RRAM 宏 2.82 TOPS/mm²；综述见 Nature 2025.1「Neuromorphic computing at scale」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Ⅱ 神经工程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Ⅱ · AI DECODING &amp; FOUNDATION MODELS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解码算法与脑基础模型（BFM）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3611880" cy="41148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63040"/>
            <a:ext cx="3611880" cy="50292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517904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解码算法演进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49808" y="2121408"/>
            <a:ext cx="3227832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融合：多解码器集成 + LLM 微调显著提升脑-文本基准（Brain-to-Text '24）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 Brain2Qwerty：卷积 + 句级 Transformer + 预训练语言模型纠错管线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趋势：免训练跨被试、上下文元学习的「通用解码器」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25112" y="1463040"/>
            <a:ext cx="3611880" cy="41148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325112" y="1463040"/>
            <a:ext cx="3611880" cy="502920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10" name="Text 8"/>
          <p:cNvSpPr/>
          <p:nvPr/>
        </p:nvSpPr>
        <p:spPr>
          <a:xfrm>
            <a:off x="4507992" y="1517904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脑基础模型 BFM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26280" y="2121408"/>
            <a:ext cx="3227832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范式综述：arXiv 2503.00580（2025.3）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EEGPT / Brain-JEPA（NeurIPS 2025）、LaBraM（ICLR 2024）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 TRIBE v2：&gt;700 人、&gt;500 小时 fMRI，预测视听刺激脑响应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 Chiral：神经数据「认知 AI」基础模型（研究路线图★）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101584" y="1463040"/>
            <a:ext cx="3611880" cy="41148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101584" y="1463040"/>
            <a:ext cx="3611880" cy="502920"/>
          </a:xfrm>
          <a:prstGeom prst="rect">
            <a:avLst/>
          </a:prstGeom>
          <a:solidFill>
            <a:srgbClr val="16C79A"/>
          </a:solidFill>
          <a:ln/>
        </p:spPr>
      </p:sp>
      <p:sp>
        <p:nvSpPr>
          <p:cNvPr id="14" name="Text 12"/>
          <p:cNvSpPr/>
          <p:nvPr/>
        </p:nvSpPr>
        <p:spPr>
          <a:xfrm>
            <a:off x="8284464" y="1517904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电极与材料创新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302752" y="2121408"/>
            <a:ext cx="3227832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高密度透明石墨烯阵列：电生理 + 钙成像 + 光遗传多模态同步（Nature Nanotech 2024）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纳米多孔石墨烯微电极：25µm 直径、SNR &gt;10dB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光遗传：胞体定向视蛋白、近红外上转换纳米颗粒深脑调控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56509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Chiral 为厂商研究路线，非已交付/已验证产品。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Ⅱ 神经工程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1C2C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Ⅲ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777240" y="2926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 BRAIN SCIENCE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32461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基础脑科学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777240" y="4297680"/>
            <a:ext cx="2743200" cy="0"/>
          </a:xfrm>
          <a:prstGeom prst="line">
            <a:avLst/>
          </a:prstGeom>
          <a:noFill/>
          <a:ln w="25400">
            <a:solidFill>
              <a:srgbClr val="0E7C8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452628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140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从「细胞图谱」迈向「功能连接组」——结构与功能首次大规模对齐</a:t>
            </a:r>
            <a:endParaRPr lang="en-US" sz="1400" dirty="0"/>
          </a:p>
          <a:p>
            <a:pPr indent="0" marL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140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诊断（血液生物标志物）商业化快于治疗；细胞替代疗法证明安全、疗效待证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Ⅲ · ATLAS &amp; CONNECTOME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人脑细胞图谱与连接组里程碑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10972800" cy="0"/>
          </a:xfrm>
          <a:prstGeom prst="line">
            <a:avLst/>
          </a:prstGeom>
          <a:noFill/>
          <a:ln w="25400">
            <a:solidFill>
              <a:srgbClr val="D6DEE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" y="1874520"/>
            <a:ext cx="274320" cy="274320"/>
          </a:xfrm>
          <a:prstGeom prst="ellipse">
            <a:avLst/>
          </a:prstGeom>
          <a:solidFill>
            <a:srgbClr val="0E7C8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371600"/>
            <a:ext cx="26746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7C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2023.10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423160"/>
            <a:ext cx="2564892" cy="27432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94944" y="2578608"/>
            <a:ext cx="22905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BICCN 人脑细胞图谱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94944" y="3246120"/>
            <a:ext cx="229057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21 篇组文：&gt;3,000 种细胞类型，源自 &gt;50 万细胞；后继 BICAN 迈向全脑尺度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543300" y="1874520"/>
            <a:ext cx="274320" cy="274320"/>
          </a:xfrm>
          <a:prstGeom prst="ellipse">
            <a:avLst/>
          </a:prstGeom>
          <a:solidFill>
            <a:srgbClr val="0E7C8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14700" y="1371600"/>
            <a:ext cx="26746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7C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2024.5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314700" y="2423160"/>
            <a:ext cx="2564892" cy="27432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461004" y="2578608"/>
            <a:ext cx="22905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H01 人脑皮层片段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461004" y="3246120"/>
            <a:ext cx="229057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Science｜Google×Harvard：~1mm³ 颞叶 → 1.4PB，~5.7 万细胞、~1.5 亿突触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309360" y="1874520"/>
            <a:ext cx="274320" cy="274320"/>
          </a:xfrm>
          <a:prstGeom prst="ellipse">
            <a:avLst/>
          </a:prstGeom>
          <a:solidFill>
            <a:srgbClr val="0E7C8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80760" y="1371600"/>
            <a:ext cx="26746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7C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2024.10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080760" y="2423160"/>
            <a:ext cx="2564892" cy="27432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227064" y="2578608"/>
            <a:ext cx="22905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FlyWire 果蝇全脑连接组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27064" y="3246120"/>
            <a:ext cx="229057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Nature｜首个成年果蝇完整连接组：139,255 神经元、&gt;5,000 万突触、8,453 细胞类型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9075420" y="1874520"/>
            <a:ext cx="274320" cy="274320"/>
          </a:xfrm>
          <a:prstGeom prst="ellipse">
            <a:avLst/>
          </a:prstGeom>
          <a:solidFill>
            <a:srgbClr val="0E7C86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846820" y="1371600"/>
            <a:ext cx="26746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7C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2025.4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8846820" y="2423160"/>
            <a:ext cx="2564892" cy="27432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8993124" y="2578608"/>
            <a:ext cx="22905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MICrONS 小鼠视皮层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993124" y="3246120"/>
            <a:ext cx="229057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Nature｜1mm³：&gt;20 万细胞、~5.2 亿突触，结构 + 双光子功能成像对齐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48640" y="55321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电子显微镜连接组学获评 Nature Methods「2025 年度方法」——标志该领域走向成熟。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Ⅲ 基础脑科学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Ⅲ · NEURODEGENERATION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神经退行性疾病：诊断先行、治疗渐进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5486400" cy="4160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17320"/>
            <a:ext cx="64008" cy="416052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86384" y="15544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阿尔茨海默病（AD）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86384" y="2011680"/>
            <a:ext cx="5074920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Lecanemab（Leqembi）：CLARITY-AD 18 个月 CDR-SB 减缓 27%（NEJM 2023），FDA 正式批准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Donanemab（Kisunla）：TRAILBLAZER-ALZ 2 iADRS 减缓 35%（JAMA 2023）；2024.7 FDA 全批，2025 更新滴定标签降 ARIA-E 风险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血液标志物 p-tau217：Lumipulse 血浆比值 2025.5 获 FDA 清除——首个 AD 病理血检，AUC 0.93–0.96</a:t>
            </a:r>
            <a:endParaRPr lang="en-US" sz="1100" dirty="0"/>
          </a:p>
          <a:p>
            <a:pPr marL="342900" indent="-342900">
              <a:lnSpc>
                <a:spcPct val="108000"/>
              </a:lnSpc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判断：抗淀粉样抗体延缓 27–35%（非逆转），ARIA 风险与机制争议仍在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263640" y="1417320"/>
            <a:ext cx="5394960" cy="4160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263640" y="1417320"/>
            <a:ext cx="64008" cy="4160520"/>
          </a:xfrm>
          <a:prstGeom prst="rect">
            <a:avLst/>
          </a:prstGeom>
          <a:solidFill>
            <a:srgbClr val="16C79A"/>
          </a:solidFill>
          <a:ln/>
        </p:spPr>
      </p:sp>
      <p:sp>
        <p:nvSpPr>
          <p:cNvPr id="10" name="Text 8"/>
          <p:cNvSpPr/>
          <p:nvPr/>
        </p:nvSpPr>
        <p:spPr>
          <a:xfrm>
            <a:off x="6501384" y="15544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帕金森病（PD）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501384" y="2011680"/>
            <a:ext cx="4983480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α-突触核蛋白种子扩增（αSyn-SAA）：PPMI 队列敏感度 88%/特异度 96%（Lancet Neurol 2023）；2024 获 FDA 支持信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GLP-1 受体激动剂：Exenatide 三期（194 例）2025 年无获益，Lixisenatide 二期仅微弱获益——整体降温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细胞替代疗法重大进展：Bemdaneprocel（hESC 多巴胺前体）一期 12 例，18 个月安全、移植存活、运动改善（Nature 2025.5）；iPSC 路线同步发表</a:t>
            </a:r>
            <a:endParaRPr lang="en-US" sz="1100" dirty="0"/>
          </a:p>
          <a:p>
            <a:pPr marL="342900" indent="-342900">
              <a:lnSpc>
                <a:spcPct val="108000"/>
              </a:lnSpc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共识：安全性已立，疗效尚待对照试验证实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Ⅲ 基础脑科学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Ⅲ · ORGANOIDS &amp; FRONTIERS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类脑器官、器官智能与系统神经科学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1732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68096" y="1563624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类脑器官移植与组装体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68096" y="2002536"/>
            <a:ext cx="502005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Pasça 实验室：人皮层类器官移植入新生大鼠皮层后体积增约 9 倍并整合（Nature 2022）；2024–2025 转向 3–4 区组装体（皮层-脊髓-肌肉）建模神经发育疾病。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6190488" y="1417320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190488" y="1417320"/>
            <a:ext cx="64008" cy="1993392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10" name="Text 8"/>
          <p:cNvSpPr/>
          <p:nvPr/>
        </p:nvSpPr>
        <p:spPr>
          <a:xfrm>
            <a:off x="6409944" y="1563624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器官智能「Brainoware」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409944" y="2002536"/>
            <a:ext cx="502005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 Electronics 2023.12：人脑类器官作为「水库计算」单元，实现无监督学习、非线性方程预测与语音识别，能耗极低。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" y="3593592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3593592"/>
            <a:ext cx="64008" cy="1993392"/>
          </a:xfrm>
          <a:prstGeom prst="rect">
            <a:avLst/>
          </a:prstGeom>
          <a:solidFill>
            <a:srgbClr val="16C79A"/>
          </a:solidFill>
          <a:ln/>
        </p:spPr>
      </p:sp>
      <p:sp>
        <p:nvSpPr>
          <p:cNvPr id="14" name="Text 12"/>
          <p:cNvSpPr/>
          <p:nvPr/>
        </p:nvSpPr>
        <p:spPr>
          <a:xfrm>
            <a:off x="768096" y="3739896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大规模记录工具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768096" y="4178808"/>
            <a:ext cx="502005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Neuropixels 2.0：&gt;5,000 记录点、四柄，可在自由活动动物中数周-数月稳定追踪同一神经元——支撑 MICrONS 结构-功能对齐。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190488" y="3593592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90488" y="3593592"/>
            <a:ext cx="64008" cy="1993392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18" name="Text 16"/>
          <p:cNvSpPr/>
          <p:nvPr/>
        </p:nvSpPr>
        <p:spPr>
          <a:xfrm>
            <a:off x="6409944" y="3739896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伦理与治理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6409944" y="4178808"/>
            <a:ext cx="502005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核心争议：类器官是否可能获得意识/道德地位。中国 2025.4 发布《人类类器官研究伦理指引》——首个明确涵盖脑类器官的国家级框架。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Ⅲ 基础脑科学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1C2C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Ⅳ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777240" y="2926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&amp; INVESTMENT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32461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产业与投资格局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777240" y="4297680"/>
            <a:ext cx="2743200" cy="0"/>
          </a:xfrm>
          <a:prstGeom prst="line">
            <a:avLst/>
          </a:prstGeom>
          <a:noFill/>
          <a:ln w="25400">
            <a:solidFill>
              <a:srgbClr val="0E7C8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452628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140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资本快速升温但高度集中；商业化首先沿低风险路线落地</a:t>
            </a:r>
            <a:endParaRPr lang="en-US" sz="1400" dirty="0"/>
          </a:p>
          <a:p>
            <a:pPr indent="0" marL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140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国家投入姿态分化：中国产业政策加速，美国基础研究经费收缩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Ⅳ · MARKET &amp; FUNDING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市场规模与融资：升温且高度集中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神经科技行业融资（亿美元）</a:t>
            </a:r>
            <a:endParaRPr lang="en-US" sz="13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548640" y="1737360"/>
          <a:ext cx="521208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6126480" y="1737360"/>
            <a:ext cx="2697480" cy="1325880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6291072" y="1883664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~90 亿$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291072" y="2450592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Neuralink 估值（2025 E 轮 6.5 亿$）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9006840" y="1737360"/>
            <a:ext cx="2697480" cy="1325880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9171432" y="1883664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亿$</a:t>
            </a:r>
            <a:endParaRPr lang="en-US" sz="2400" dirty="0"/>
          </a:p>
        </p:txBody>
      </p:sp>
      <p:sp>
        <p:nvSpPr>
          <p:cNvPr id="11" name="Text 8"/>
          <p:cNvSpPr/>
          <p:nvPr/>
        </p:nvSpPr>
        <p:spPr>
          <a:xfrm>
            <a:off x="9171432" y="2450592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 D 轮（估值近 10 亿$）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6126480" y="3246120"/>
            <a:ext cx="2697480" cy="1325880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6291072" y="3392424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2.52 亿$</a:t>
            </a:r>
            <a:endParaRPr lang="en-US" sz="2400" dirty="0"/>
          </a:p>
        </p:txBody>
      </p:sp>
      <p:sp>
        <p:nvSpPr>
          <p:cNvPr id="14" name="Text 11"/>
          <p:cNvSpPr/>
          <p:nvPr/>
        </p:nvSpPr>
        <p:spPr>
          <a:xfrm>
            <a:off x="6291072" y="3959352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Labs 种子轮（OpenAI 领投）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9006840" y="3246120"/>
            <a:ext cx="2697480" cy="1325880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9171432" y="3392424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~16–19%</a:t>
            </a:r>
            <a:endParaRPr lang="en-US" sz="2400" dirty="0"/>
          </a:p>
        </p:txBody>
      </p:sp>
      <p:sp>
        <p:nvSpPr>
          <p:cNvPr id="17" name="Text 14"/>
          <p:cNvSpPr/>
          <p:nvPr/>
        </p:nvSpPr>
        <p:spPr>
          <a:xfrm>
            <a:off x="9171432" y="3959352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BCI 市场预测 CAGR 区间★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548640" y="470916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关键风险：48 亿$ 高度集中于少数头部（Neuralink 一家 6.5 亿$）；植入式 BCI 尚无 CMS/支付方报销编码——商业化关键缺口。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548640" y="562356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各机构 BCI 市场点值差异极大（2030 年 ~10–65 亿$，口径不一），CAGR 区间相对一致；此处用区间而非单点。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Ⅳ 产业投资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Ⅳ · PLAYERS &amp; NATIONAL PROGRAMS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全球玩家图谱与各国脑计划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5486400" cy="4160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68096" y="15544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玩家图谱（按细分）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68096" y="2011680"/>
            <a:ext cx="169164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侵入·穿刺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560320" y="2011680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Neuralink、Paradromics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768096" y="2587752"/>
            <a:ext cx="169164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血管介入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560320" y="2587752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768096" y="3163824"/>
            <a:ext cx="169164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皮层表面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560320" y="3163824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Neuroscience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768096" y="3739896"/>
            <a:ext cx="169164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硬膜外/半侵入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560320" y="3739896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 NEO、Beinao-1、NeuroXess、StairMed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768096" y="4315968"/>
            <a:ext cx="169164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非侵入新模态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560320" y="4315968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Labs、Forest Neurotech、Butterfly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768096" y="4892040"/>
            <a:ext cx="169164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神经调控龙头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560320" y="4892040"/>
            <a:ext cx="3246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Medtronic、Boston Scientific、Abbott（三家占调控收入约 65%、DBS &gt;80%）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63640" y="1417320"/>
            <a:ext cx="5394960" cy="4160520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83096" y="15544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各国脑计划与政策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83096" y="201168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美国 BRAIN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483096" y="2267712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经费收缩：6.8 亿(2023)→~3.2 亿$(2025)；Cures Act 资金 2026 到期，前景不确定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83096" y="2871216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欧盟 HBP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483096" y="3127248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年旗舰 2023.9 结束，遗产为开放平台 EBRAINS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483096" y="373075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中国脑计划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83096" y="3986784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「十四五」约 50 亿元；2025.7 七部门产业意见，2027/2030 目标，供应链自主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483096" y="4590288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日本/韩国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483096" y="4846320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Brain/MINDS（AMED，狨猴脑图谱）、Korea Brain Initiative；同属国际脑计划 IBI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Ⅳ 产业投资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Ⅳ · REGULATION &amp; NEURORIGHTS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监管框架与神经权利伦理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1732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68096" y="1563624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 路径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68096" y="1984248"/>
            <a:ext cx="502005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 年发布植入式 BCI「跨越式」指南（生物相容性、电气/EMC、无线、MRI 兼容、IDE→PMA 设计）；Precision 已 510(k) 清除，Neuralink/Synchron/Paradromics 走 IDE→PMA。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6190488" y="1417320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190488" y="1417320"/>
            <a:ext cx="64008" cy="1993392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10" name="Text 8"/>
          <p:cNvSpPr/>
          <p:nvPr/>
        </p:nvSpPr>
        <p:spPr>
          <a:xfrm>
            <a:off x="6409944" y="1563624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NMPA（中国）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409944" y="1984248"/>
            <a:ext cx="502005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 2026.3 获商业批准——全球首个；获批后即配医保编码，国家产业政策加速落地。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" y="3593592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3593592"/>
            <a:ext cx="64008" cy="1993392"/>
          </a:xfrm>
          <a:prstGeom prst="rect">
            <a:avLst/>
          </a:prstGeom>
          <a:solidFill>
            <a:srgbClr val="16C79A"/>
          </a:solidFill>
          <a:ln/>
        </p:spPr>
      </p:sp>
      <p:sp>
        <p:nvSpPr>
          <p:cNvPr id="14" name="Text 12"/>
          <p:cNvSpPr/>
          <p:nvPr/>
        </p:nvSpPr>
        <p:spPr>
          <a:xfrm>
            <a:off x="768096" y="3739896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神经权利立法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768096" y="4160520"/>
            <a:ext cx="502005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智利 2021 入宪（首国）；美国科罗拉多 2024.4、加州 2024.9 立法保护神经数据；蒙大拿、明尼苏达跟进——美国呈州级碎片化。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190488" y="3593592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90488" y="3593592"/>
            <a:ext cx="64008" cy="1993392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18" name="Text 16"/>
          <p:cNvSpPr/>
          <p:nvPr/>
        </p:nvSpPr>
        <p:spPr>
          <a:xfrm>
            <a:off x="6409944" y="3739896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全球伦理框架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6409944" y="4160520"/>
            <a:ext cx="502005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UNESCO《神经技术伦理建议书》2025.11 通过——首个全球框架，基于权利、覆盖全生命周期，非约束性但面向成员国与企业。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48640" y="5596128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合规提示：跨境神经数据流动 + 美国州级碎片化立法 + UNESCO 非约束框架，构成消费级神经科技的核心合规不确定性。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Ⅳ 产业投资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执行摘要：六个判断锁定当前格局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36118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1732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13232" y="1545336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417320" y="161848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监管首破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49808" y="2167128"/>
            <a:ext cx="3227832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 NEO（清华+博睿康）2026年3月获 NMPA 商业批准，成为全球首个获批商用的侵入式 BCI；采用硬膜外（epidural）低风险设计。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325112" y="1417320"/>
            <a:ext cx="36118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325112" y="141732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1" name="Text 9"/>
          <p:cNvSpPr/>
          <p:nvPr/>
        </p:nvSpPr>
        <p:spPr>
          <a:xfrm>
            <a:off x="4489704" y="1545336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193792" y="161848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植入领先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26280" y="2167128"/>
            <a:ext cx="3227832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Neuralink 累计约 21 例人体植入，通道密度领先，正推进 3,000 通道新一代植入与 VOICE 言语试验。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101584" y="1417320"/>
            <a:ext cx="36118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101584" y="141732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6" name="Text 14"/>
          <p:cNvSpPr/>
          <p:nvPr/>
        </p:nvSpPr>
        <p:spPr>
          <a:xfrm>
            <a:off x="8266176" y="1545336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8970264" y="161848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美国合规赛道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302752" y="2167128"/>
            <a:ext cx="3227832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 血管介入路线持稳，2026 年进入关键性（pivotal）试验，并率先接入 Apple BCI HID 协议。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611880"/>
            <a:ext cx="36118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48640" y="361188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21" name="Text 19"/>
          <p:cNvSpPr/>
          <p:nvPr/>
        </p:nvSpPr>
        <p:spPr>
          <a:xfrm>
            <a:off x="713232" y="3739896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1417320" y="381304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解码拐点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49808" y="4361688"/>
            <a:ext cx="3227832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年言语解码两大里程碑：UCSF 流式脑-语音、Stanford 12.5 万词「内部言语」解码（含隐私口令）。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325112" y="3611880"/>
            <a:ext cx="36118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325112" y="361188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26" name="Text 24"/>
          <p:cNvSpPr/>
          <p:nvPr/>
        </p:nvSpPr>
        <p:spPr>
          <a:xfrm>
            <a:off x="4489704" y="3739896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000" dirty="0"/>
          </a:p>
        </p:txBody>
      </p:sp>
      <p:sp>
        <p:nvSpPr>
          <p:cNvPr id="27" name="Text 25"/>
          <p:cNvSpPr/>
          <p:nvPr/>
        </p:nvSpPr>
        <p:spPr>
          <a:xfrm>
            <a:off x="5193792" y="381304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资本翻倍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526280" y="4361688"/>
            <a:ext cx="3227832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神经科技融资 2024 年 23 亿→2025 年 48 亿美元；Neuralink 估值约 90 亿美元，OpenAI 入局 Merge Labs。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101584" y="3611880"/>
            <a:ext cx="36118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8101584" y="361188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31" name="Text 29"/>
          <p:cNvSpPr/>
          <p:nvPr/>
        </p:nvSpPr>
        <p:spPr>
          <a:xfrm>
            <a:off x="8266176" y="3739896"/>
            <a:ext cx="1097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3000" dirty="0"/>
          </a:p>
        </p:txBody>
      </p:sp>
      <p:sp>
        <p:nvSpPr>
          <p:cNvPr id="32" name="Text 30"/>
          <p:cNvSpPr/>
          <p:nvPr/>
        </p:nvSpPr>
        <p:spPr>
          <a:xfrm>
            <a:off x="8970264" y="381304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战略分化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8302752" y="4361688"/>
            <a:ext cx="3227832" cy="11247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中国以产业政策加速商用（2030 目标），美国 BRAIN 计划经费连年收缩——国家投入姿态显著分化。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执行摘要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SYNTHESIS · 趋势研判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跨域研判：五大趋势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2194560" cy="3200400"/>
          </a:xfrm>
          <a:prstGeom prst="rect">
            <a:avLst/>
          </a:prstGeom>
          <a:solidFill>
            <a:srgbClr val="141E46"/>
          </a:solidFill>
          <a:ln w="12700">
            <a:solidFill>
              <a:srgbClr val="2A3A6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13232" y="1956816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13232" y="2606040"/>
            <a:ext cx="18836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从开环到闭环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13232" y="3337560"/>
            <a:ext cx="18836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05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神经调控全面转向自适应/响应式；aDBS 获批是「最大规模 BCI 商业化」起点。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852928" y="1828800"/>
            <a:ext cx="2194560" cy="3200400"/>
          </a:xfrm>
          <a:prstGeom prst="rect">
            <a:avLst/>
          </a:prstGeom>
          <a:solidFill>
            <a:srgbClr val="141E46"/>
          </a:solidFill>
          <a:ln w="12700">
            <a:solidFill>
              <a:srgbClr val="2A3A6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017520" y="1956816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017520" y="2606040"/>
            <a:ext cx="18836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从地图到机制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017520" y="3337560"/>
            <a:ext cx="18836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05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脑科学由静态细胞图谱迈向功能连接组，结构-功能首次大规模对齐。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157216" y="1828800"/>
            <a:ext cx="2194560" cy="3200400"/>
          </a:xfrm>
          <a:prstGeom prst="rect">
            <a:avLst/>
          </a:prstGeom>
          <a:solidFill>
            <a:srgbClr val="141E46"/>
          </a:solidFill>
          <a:ln w="12700">
            <a:solidFill>
              <a:srgbClr val="2A3A6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321808" y="1956816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5321808" y="2606040"/>
            <a:ext cx="18836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解码进入实用化拐点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5321808" y="3337560"/>
            <a:ext cx="18836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05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言语/运动解码 2025 年多点突破，LLM 与脑基础模型成为通用解码引擎。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7461504" y="1828800"/>
            <a:ext cx="2194560" cy="3200400"/>
          </a:xfrm>
          <a:prstGeom prst="rect">
            <a:avLst/>
          </a:prstGeom>
          <a:solidFill>
            <a:srgbClr val="141E46"/>
          </a:solidFill>
          <a:ln w="12700">
            <a:solidFill>
              <a:srgbClr val="2A3A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626096" y="1956816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7626096" y="2606040"/>
            <a:ext cx="18836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商业化沿低风险路线先行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7626096" y="3337560"/>
            <a:ext cx="18836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05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表面/硬膜外/介入路线率先落地；侵入式以创伤换带宽，仍需长期验证。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9765792" y="1828800"/>
            <a:ext cx="2194560" cy="3200400"/>
          </a:xfrm>
          <a:prstGeom prst="rect">
            <a:avLst/>
          </a:prstGeom>
          <a:solidFill>
            <a:srgbClr val="141E46"/>
          </a:solidFill>
          <a:ln w="12700">
            <a:solidFill>
              <a:srgbClr val="2A3A6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930384" y="1956816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9930384" y="2606040"/>
            <a:ext cx="188366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地缘与政策分化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9930384" y="3337560"/>
            <a:ext cx="1883664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05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中国以产业政策抢商用首发，美国基础经费收缩——形成国家级竞争分野。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48640" y="5303520"/>
            <a:ext cx="11064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i="1" dirty="0">
                <a:solidFill>
                  <a:srgbClr val="D7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结论：BCI 已跨越「能否工作」的科学验证期，进入「能否规模化、合规与可报销」的产业落地期；未来 2–3 年关键看点为 Synchron 关键性试验与中国商用放量。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 &amp; DATA CONFIDENCE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风险提示与数据可信度说明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5669280" cy="429768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17320"/>
            <a:ext cx="64008" cy="4297680"/>
          </a:xfrm>
          <a:prstGeom prst="rect">
            <a:avLst/>
          </a:prstGeom>
          <a:solidFill>
            <a:srgbClr val="D64550"/>
          </a:solidFill>
          <a:ln/>
        </p:spPr>
      </p:sp>
      <p:sp>
        <p:nvSpPr>
          <p:cNvPr id="6" name="Text 4"/>
          <p:cNvSpPr/>
          <p:nvPr/>
        </p:nvSpPr>
        <p:spPr>
          <a:xfrm>
            <a:off x="786384" y="15544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64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关键风险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86384" y="1965960"/>
            <a:ext cx="52578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临床/监管：长期植入生物相容性与信号衰减；尚无获批永久植入 BCI，试验结果二元化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报销缺口：无 CMS/支付方编码，商业化关键障碍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融资集中：资本高度集中头部，单一重大临床失败或拖累全行业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美国政策逆风：BRAIN 经费收缩削弱基础研究管线</a:t>
            </a:r>
            <a:endParaRPr lang="en-US" sz="1100" dirty="0"/>
          </a:p>
          <a:p>
            <a:pPr marL="342900" indent="-342900">
              <a:lnSpc>
                <a:spcPct val="108000"/>
              </a:lnSpc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数据隐私/地缘：神经权利立法碎片化；中国供应链自主目标隐含硬件脱钩风险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446520" y="1417320"/>
            <a:ext cx="5212080" cy="429768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684264" y="155448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数据可信度与存疑标注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684264" y="1965960"/>
            <a:ext cx="48006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✓"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高可信（多源交叉核验）：各项融资、FDA/NMPA 行动、UNESCO/神经权利时点、各国脑计划经费、核心论文</a:t>
            </a:r>
            <a:endParaRPr lang="en-US" sz="10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⚠"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需谨慎：Neuralink「21 例」及 40/140 词/分等部分依据二手报道与企业公告</a:t>
            </a:r>
            <a:endParaRPr lang="en-US" sz="10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⚠"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需谨慎：BCI 市场点值各机构差异极大，应采用区间</a:t>
            </a:r>
            <a:endParaRPr lang="en-US" sz="105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✖"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已排除：未经证实的「$70B 麦肯锡 BCI」等数据</a:t>
            </a:r>
            <a:endParaRPr lang="en-US" sz="1050" dirty="0"/>
          </a:p>
          <a:p>
            <a:pPr marL="342900" indent="-342900">
              <a:lnSpc>
                <a:spcPct val="108000"/>
              </a:lnSpc>
              <a:buSzPct val="100000"/>
              <a:buChar char="⚠"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待证：PD 细胞疗法安全已立、疗效未证；Blindsight 首例植入未确认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风险与方法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SOURCES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主要数据来源（节选）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611880" cy="384048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554480"/>
            <a:ext cx="3611880" cy="45720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60020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学术期刊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49808" y="2176272"/>
            <a:ext cx="3227832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 / Nature Neuroscience / Nature Medicine / Nature Nanotechnology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/ Science Robotics / Science Advances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Cell（内部言语解码 2025.8）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NEJM（CLARITY-AD）/ JAMA（TRAILBLAZER）/ Lancet Neurology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25112" y="1554480"/>
            <a:ext cx="3611880" cy="384048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325112" y="1554480"/>
            <a:ext cx="3611880" cy="45720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0" name="Text 8"/>
          <p:cNvSpPr/>
          <p:nvPr/>
        </p:nvSpPr>
        <p:spPr>
          <a:xfrm>
            <a:off x="4507992" y="160020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监管与机构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26280" y="2176272"/>
            <a:ext cx="3227832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FDA（510(k) K242618、突破性器械、BCI 指南）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 NMPA / 七部门产业意见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UNESCO 神经技术伦理建议书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NIH BRAIN / Allen Institute / EBRAINS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101584" y="1554480"/>
            <a:ext cx="3611880" cy="384048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101584" y="1554480"/>
            <a:ext cx="3611880" cy="45720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4" name="Text 12"/>
          <p:cNvSpPr/>
          <p:nvPr/>
        </p:nvSpPr>
        <p:spPr>
          <a:xfrm>
            <a:off x="8284464" y="160020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企业与行业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8302752" y="2176272"/>
            <a:ext cx="3227832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Neuralink / Synchron / Precision / Paradromics 公告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Medtronic / NeuroPace / Merge Labs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Tech Review、CNBC、FierceBiotech、TechCrunch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View / Precedence / Mordor / Neurotech Futures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562356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说明：完整 URL 级引用见配套调研笔记；本页为类别汇总。所有关键事实已经交叉核验，存疑项已在前页标注。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来源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&amp; FRAMEWORK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报告框架：四大领域 + 跨域研判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2670048" cy="36576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554480"/>
            <a:ext cx="2670048" cy="868680"/>
          </a:xfrm>
          <a:prstGeom prst="rect">
            <a:avLst/>
          </a:prstGeom>
          <a:solidFill>
            <a:srgbClr val="0B1437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91056"/>
            <a:ext cx="26700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E7C8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Ⅰ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48640" y="2066544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脑机接口 BCI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49808" y="2606040"/>
            <a:ext cx="2304288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侵入 / 半侵入 / 非侵入技术路线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Neuralink·Synchron·Precision·Paradromics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言语与运动解码、临床试验与监管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01568" y="1554480"/>
            <a:ext cx="2670048" cy="36576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01568" y="1554480"/>
            <a:ext cx="2670048" cy="868680"/>
          </a:xfrm>
          <a:prstGeom prst="rect">
            <a:avLst/>
          </a:prstGeom>
          <a:solidFill>
            <a:srgbClr val="0B1437"/>
          </a:solidFill>
          <a:ln/>
        </p:spPr>
      </p:sp>
      <p:sp>
        <p:nvSpPr>
          <p:cNvPr id="11" name="Text 9"/>
          <p:cNvSpPr/>
          <p:nvPr/>
        </p:nvSpPr>
        <p:spPr>
          <a:xfrm>
            <a:off x="3401568" y="1591056"/>
            <a:ext cx="26700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Ⅱ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401568" y="2066544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神经工程与技术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602736" y="2606040"/>
            <a:ext cx="2304288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闭环神经调控（aDBS/RNS/脊髓）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神经假体与双向感觉反馈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神经形态芯片 + AI 解码/脑基础模型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554480"/>
            <a:ext cx="2670048" cy="36576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54496" y="1554480"/>
            <a:ext cx="2670048" cy="868680"/>
          </a:xfrm>
          <a:prstGeom prst="rect">
            <a:avLst/>
          </a:prstGeom>
          <a:solidFill>
            <a:srgbClr val="0B1437"/>
          </a:solidFill>
          <a:ln/>
        </p:spPr>
      </p:sp>
      <p:sp>
        <p:nvSpPr>
          <p:cNvPr id="16" name="Text 14"/>
          <p:cNvSpPr/>
          <p:nvPr/>
        </p:nvSpPr>
        <p:spPr>
          <a:xfrm>
            <a:off x="6254496" y="1591056"/>
            <a:ext cx="26700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6C7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Ⅲ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254496" y="2066544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基础脑科学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55664" y="2606040"/>
            <a:ext cx="2304288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人脑细胞图谱与连接组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神经退行性疾病机理与新疗法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类脑器官与系统神经科学前沿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107424" y="1554480"/>
            <a:ext cx="2670048" cy="365760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9107424" y="1554480"/>
            <a:ext cx="2670048" cy="868680"/>
          </a:xfrm>
          <a:prstGeom prst="rect">
            <a:avLst/>
          </a:prstGeom>
          <a:solidFill>
            <a:srgbClr val="0B1437"/>
          </a:solidFill>
          <a:ln/>
        </p:spPr>
      </p:sp>
      <p:sp>
        <p:nvSpPr>
          <p:cNvPr id="21" name="Text 19"/>
          <p:cNvSpPr/>
          <p:nvPr/>
        </p:nvSpPr>
        <p:spPr>
          <a:xfrm>
            <a:off x="9107424" y="1591056"/>
            <a:ext cx="26700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2A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Ⅳ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9107424" y="2066544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产业与投资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308592" y="2606040"/>
            <a:ext cx="2304288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市场规模与融资格局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全球玩家图谱与各国脑计划</a:t>
            </a:r>
            <a:endParaRPr lang="en-US" sz="1200" dirty="0"/>
          </a:p>
          <a:p>
            <a:pPr marL="342900" indent="-3429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监管、神经权利与商业化路径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48640" y="544068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跨域研判与战略洞察贯穿全篇，并在末章给出趋势判断、风险提示与数据可信度说明。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框架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1C2C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Ⅰ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777240" y="2926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BRAIN-COMPUTER INTERFACES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32461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脑机接口（BCI）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777240" y="4297680"/>
            <a:ext cx="2743200" cy="0"/>
          </a:xfrm>
          <a:prstGeom prst="line">
            <a:avLst/>
          </a:prstGeom>
          <a:noFill/>
          <a:ln w="25400">
            <a:solidFill>
              <a:srgbClr val="0E7C8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452628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140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四条技术路线并行：侵入式高带宽、血管介入、皮层表面可逆、非侵入新模态</a:t>
            </a:r>
            <a:endParaRPr lang="en-US" sz="1400" dirty="0"/>
          </a:p>
          <a:p>
            <a:pPr indent="0" marL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140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2024–2026 进入「首例人体—首批临床—首个商用批准」的临床转化窗口期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Ⅰ · TECHNOLOGY ROUTES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BCI 四条技术路线：带宽 vs 创伤的权衡</a:t>
            </a:r>
            <a:endParaRPr lang="en-US" sz="27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109960" cy="914400"/>
        </p:xfrm>
        <a:graphic>
          <a:graphicData uri="http://schemas.openxmlformats.org/drawingml/2006/table">
            <a:tbl>
              <a:tblPr/>
              <a:tblGrid>
                <a:gridCol w="1554480"/>
                <a:gridCol w="2148840"/>
                <a:gridCol w="2834640"/>
                <a:gridCol w="1280160"/>
                <a:gridCol w="1874520"/>
                <a:gridCol w="141732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路线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37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代表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37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信号位置 / 通道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37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带宽-精度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37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创伤-风险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37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成熟度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43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侵入·穿刺皮层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Neuralink N1 / Paradromics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刺入皮层，单神经元；1024→3000 通道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最高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开颅，最高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人体临床中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血管介入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Synchron Stentrode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经血管贴附运动皮层；支架电极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无需开颅，较低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临近关键试验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皮层表面（可逆）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Precision Layer 7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硬膜下贴附；1024 电极薄膜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中-高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微创可逆，低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已 FDA 510(k)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硬膜外（半侵入）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中国 NEO / Beinao-1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硬膜外 8 触点，不刺穿皮层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中-低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出血/瘢痕风险低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NEO 已商用获批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非侵入新模态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Merge / Forest / Meta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超声·分子·EEG/MEG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低（便携受限）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无创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dirty="0">
                          <a:solidFill>
                            <a:srgbClr val="1A23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早期/研究阶段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E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5532120"/>
            <a:ext cx="11109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关键判断：不存在「最优」路线——侵入式以创伤换带宽，介入/表面以可逆换信号质量；商业化首先在低风险路线落地（表面、硬膜外、介入）。</a:t>
            </a:r>
            <a:endParaRPr lang="en-US" sz="1250" dirty="0"/>
          </a:p>
        </p:txBody>
      </p:sp>
      <p:sp>
        <p:nvSpPr>
          <p:cNvPr id="6" name="Text 3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Ⅰ 脑机接口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Ⅰ · COMPANY MILESTONES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四大 BCI 企业进展与里程碑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5440680" cy="2121408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17320"/>
            <a:ext cx="64008" cy="2121408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49808" y="1536192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Neuralink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3794760" y="1572768"/>
            <a:ext cx="2011680" cy="292608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侵入·穿刺皮层 / 美国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68096" y="1984248"/>
            <a:ext cx="5020056" cy="1408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累计约 21 例人体植入（US/UK/CA/UAE）★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Telepathy 光标控制 &gt;10 bits/s，达健常水平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Blindsight 获 FDA 突破性器械认定（2024.9）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下一代 ~3,000 通道、VOICE 言语试验推进中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190488" y="1417320"/>
            <a:ext cx="5440680" cy="2121408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190488" y="1417320"/>
            <a:ext cx="64008" cy="2121408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11" name="Text 9"/>
          <p:cNvSpPr/>
          <p:nvPr/>
        </p:nvSpPr>
        <p:spPr>
          <a:xfrm>
            <a:off x="6391656" y="1536192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9436608" y="1572768"/>
            <a:ext cx="2011680" cy="292608"/>
          </a:xfrm>
          <a:prstGeom prst="rect">
            <a:avLst/>
          </a:prstGeom>
          <a:solidFill>
            <a:srgbClr val="22B8CF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血管介入 / 美国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9944" y="1984248"/>
            <a:ext cx="5020056" cy="1408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 研究 12 个月正向结果，6 例无安全事件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累计 10 例植入；2026 年进入关键性试验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首获永久植入 BCI 的 FDA IDE，PMA 路径领先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率先接入 Apple BCI HID；GTC 发布 Chiral 模型★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739896"/>
            <a:ext cx="5440680" cy="2121408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48640" y="3739896"/>
            <a:ext cx="64008" cy="2121408"/>
          </a:xfrm>
          <a:prstGeom prst="rect">
            <a:avLst/>
          </a:prstGeom>
          <a:solidFill>
            <a:srgbClr val="16C79A"/>
          </a:solidFill>
          <a:ln/>
        </p:spPr>
      </p:sp>
      <p:sp>
        <p:nvSpPr>
          <p:cNvPr id="16" name="Text 14"/>
          <p:cNvSpPr/>
          <p:nvPr/>
        </p:nvSpPr>
        <p:spPr>
          <a:xfrm>
            <a:off x="749808" y="3858768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Neuroscience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3794760" y="3895344"/>
            <a:ext cx="2011680" cy="292608"/>
          </a:xfrm>
          <a:prstGeom prst="rect">
            <a:avLst/>
          </a:prstGeom>
          <a:solidFill>
            <a:srgbClr val="16C79A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皮层表面 / 美国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68096" y="4306824"/>
            <a:ext cx="5020056" cy="1408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7 获 FDA 510(k) 清除（2025.4，K242618）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1,024 铂电极薄膜，亚毫米分辨率，≤30 天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累计 37 例患者测试，感染率 &lt;1%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首个获 FDA 清除的新一代皮层电极阵列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190488" y="3739896"/>
            <a:ext cx="5440680" cy="2121408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90488" y="3739896"/>
            <a:ext cx="64008" cy="2121408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21" name="Text 19"/>
          <p:cNvSpPr/>
          <p:nvPr/>
        </p:nvSpPr>
        <p:spPr>
          <a:xfrm>
            <a:off x="6391656" y="3858768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Paradromics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9436608" y="3895344"/>
            <a:ext cx="2011680" cy="292608"/>
          </a:xfrm>
          <a:prstGeom prst="rect">
            <a:avLst/>
          </a:prstGeom>
          <a:solidFill>
            <a:srgbClr val="F2A900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侵入·穿刺皮层 / 美国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09944" y="4306824"/>
            <a:ext cx="5020056" cy="1408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首例人体记录（2025.5，密歇根大学）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Connexus：硬币大小，420 电极，单神经元级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获 Connect-One 言语恢复 IDE（首个同类）</a:t>
            </a:r>
            <a:endParaRPr lang="en-US" sz="1100" dirty="0"/>
          </a:p>
          <a:p>
            <a:pPr marL="342900" indent="-342900">
              <a:lnSpc>
                <a:spcPct val="102000"/>
              </a:lnSpc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面向 ALS、脑干卒中、脊髓损伤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594360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标注项部分依据企业公告/二手报道，独立验证尚不充分。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Ⅰ 脑机接口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Ⅰ · DECODING &amp; CHINA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言语/运动解码突破与中国进展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5486400" cy="4160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49808" y="155448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解码里程碑（2023–2025）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768096" y="2057400"/>
            <a:ext cx="118872" cy="118872"/>
          </a:xfrm>
          <a:prstGeom prst="ellipse">
            <a:avLst/>
          </a:prstGeom>
          <a:solidFill>
            <a:srgbClr val="22B8CF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975104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UCSF 流式脑-语音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005840" y="2240280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 Neuroscience 2025.3｜253 通道 ECoG，低延迟流式解码并复现患者本人嗓音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768096" y="2843784"/>
            <a:ext cx="118872" cy="118872"/>
          </a:xfrm>
          <a:prstGeom prst="ellipse">
            <a:avLst/>
          </a:prstGeom>
          <a:solidFill>
            <a:srgbClr val="22B8CF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2761488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Stanford 内部言语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1005840" y="3026664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Cell 2025.8｜运动皮层解码「想象言语」，12.5 万词，准确率达 74%，含 &gt;98% 识别的隐私口令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768096" y="3630168"/>
            <a:ext cx="118872" cy="118872"/>
          </a:xfrm>
          <a:prstGeom prst="ellipse">
            <a:avLst/>
          </a:prstGeom>
          <a:solidFill>
            <a:srgbClr val="22B8CF"/>
          </a:solidFill>
          <a:ln/>
        </p:spPr>
      </p:sp>
      <p:sp>
        <p:nvSpPr>
          <p:cNvPr id="13" name="Text 11"/>
          <p:cNvSpPr/>
          <p:nvPr/>
        </p:nvSpPr>
        <p:spPr>
          <a:xfrm>
            <a:off x="1005840" y="3547872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Stanford 言语神经假体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1005840" y="3813048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 2023｜中位 62→78 词/分，词错误率约 25%（大词表）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768096" y="4416552"/>
            <a:ext cx="118872" cy="118872"/>
          </a:xfrm>
          <a:prstGeom prst="ellipse">
            <a:avLst/>
          </a:prstGeom>
          <a:solidFill>
            <a:srgbClr val="22B8CF"/>
          </a:solidFill>
          <a:ln/>
        </p:spPr>
      </p:sp>
      <p:sp>
        <p:nvSpPr>
          <p:cNvPr id="16" name="Text 14"/>
          <p:cNvSpPr/>
          <p:nvPr/>
        </p:nvSpPr>
        <p:spPr>
          <a:xfrm>
            <a:off x="1005840" y="4334256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 Brain2Qwerty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1005840" y="4599432"/>
            <a:ext cx="4846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2025｜非侵入 MEG 字符错误率 32%，但依赖 ~200 万美元 MEG，便携性受限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63640" y="1417320"/>
            <a:ext cx="5394960" cy="4160520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83096" y="15544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中国进展：监管首破与产业冲刺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483096" y="201168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NEO（清华+博睿康）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6483096" y="2286000"/>
            <a:ext cx="4983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2026.3 获 NMPA 商业批准——全球首个获批商用侵入式 BCI；硬膜外 8 触点，驱动软体手套；首例 2024.11 植入，9 天后可抓球；2025 年内 32 项临床。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83096" y="318211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Beinao-1（CIBR+NeuCyber）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483096" y="3456432"/>
            <a:ext cx="4983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半侵入硬膜，2025 年初已植入 3 例，目标 2026 年达 50 例（或为全球第二大临床规模）；最快 2028 年国内获批。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483096" y="4352544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政策定调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483096" y="4626864"/>
            <a:ext cx="4983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BCI 列入「十五五」六大未来产业之一；获批后即配医保编码；七部门 2025.7 发布产业创新实施意见（2027/2030 目标）。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Ⅰ 脑机接口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1C2C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Ⅱ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777240" y="2926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 ENGINEERING &amp; TECHNOLOGY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32461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神经工程与神经技术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777240" y="4297680"/>
            <a:ext cx="2743200" cy="0"/>
          </a:xfrm>
          <a:prstGeom prst="line">
            <a:avLst/>
          </a:prstGeom>
          <a:noFill/>
          <a:ln w="25400">
            <a:solidFill>
              <a:srgbClr val="0E7C8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452628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140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从「开环刺激」走向「闭环自适应」：脑信号实时驱动治疗成为现实</a:t>
            </a:r>
            <a:endParaRPr lang="en-US" sz="1400" dirty="0"/>
          </a:p>
          <a:p>
            <a:pPr indent="0" marL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1400" dirty="0">
                <a:solidFill>
                  <a:srgbClr val="AEBE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神经形态芯片与脑基础模型（BFM）共同重塑神经信号的处理与解码范式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Ⅱ · NEUROMODULATION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神经调控：闭环自适应成为主线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1732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68096" y="1563624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自适应 DBS（aDBS）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160520" y="16002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Medtronic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68096" y="2020824"/>
            <a:ext cx="5020056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2025.2 FDA 批准全球首个自适应深部脑刺激（BrainSense），依患者 β 频段信号实时调节；装机 &gt;4 万例，电极识别使编程时间缩短 85%。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190488" y="1417320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190488" y="141732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1" name="Text 9"/>
          <p:cNvSpPr/>
          <p:nvPr/>
        </p:nvSpPr>
        <p:spPr>
          <a:xfrm>
            <a:off x="6409944" y="1563624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响应式神经刺激 RNS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9802368" y="16002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NeuroPace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9944" y="2020824"/>
            <a:ext cx="5020056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唯一获 FDA 批准的闭环响应式神经刺激（难治性局灶癫痫）；2024.11 提交 3 年上市后研究数据，&gt;300 例、&gt;30 中心。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3593592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48640" y="3593592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6" name="Text 14"/>
          <p:cNvSpPr/>
          <p:nvPr/>
        </p:nvSpPr>
        <p:spPr>
          <a:xfrm>
            <a:off x="768096" y="3739896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脊髓刺激恢复行走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160520" y="377647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NeuroRestore（EPFL）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68096" y="4197096"/>
            <a:ext cx="5020056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Robotics 2025.3：硬膜外脊髓神经假体 + 康复机器人协同；并发现下丘脑 DBS 可增强脊髓损伤后行走（Nature Medicine 2024）。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190488" y="3593592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90488" y="3593592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21" name="Text 19"/>
          <p:cNvSpPr/>
          <p:nvPr/>
        </p:nvSpPr>
        <p:spPr>
          <a:xfrm>
            <a:off x="6409944" y="3739896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迷走神经刺激 VNS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9802368" y="377647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Vivistim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09944" y="4197096"/>
            <a:ext cx="5020056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配对 VNS 用于卒中上肢康复（VNS-REHAB，108 例）；Stroke 2025.8 显示获益维持 ≥1 年。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48640" y="6473952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Ⅱ 神经工程</a:t>
            </a:r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|   全球脑科学·神经工程·脑机接口 技术深度综述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全球脑科学 · 神经工程 · 脑机接口 — 技术深度综述 (2024–2026)</dc:title>
  <dc:subject>PptxGenJS Presentation</dc:subject>
  <dc:creator>IT Consulting Advisory</dc:creator>
  <cp:lastModifiedBy>IT Consulting Advisory</cp:lastModifiedBy>
  <cp:revision>1</cp:revision>
  <dcterms:created xsi:type="dcterms:W3CDTF">2026-06-13T13:21:40Z</dcterms:created>
  <dcterms:modified xsi:type="dcterms:W3CDTF">2026-06-13T13:21:40Z</dcterms:modified>
</cp:coreProperties>
</file>